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257" r:id="rId4"/>
    <p:sldId id="258" r:id="rId5"/>
    <p:sldId id="275" r:id="rId6"/>
    <p:sldId id="276" r:id="rId7"/>
    <p:sldId id="277" r:id="rId8"/>
    <p:sldId id="278" r:id="rId9"/>
    <p:sldId id="259" r:id="rId10"/>
    <p:sldId id="260" r:id="rId11"/>
    <p:sldId id="261" r:id="rId12"/>
    <p:sldId id="262" r:id="rId13"/>
    <p:sldId id="279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80" r:id="rId26"/>
    <p:sldId id="287" r:id="rId27"/>
    <p:sldId id="313" r:id="rId28"/>
    <p:sldId id="281" r:id="rId29"/>
    <p:sldId id="288" r:id="rId30"/>
    <p:sldId id="314" r:id="rId31"/>
    <p:sldId id="282" r:id="rId32"/>
    <p:sldId id="289" r:id="rId33"/>
    <p:sldId id="315" r:id="rId34"/>
    <p:sldId id="283" r:id="rId35"/>
    <p:sldId id="290" r:id="rId36"/>
    <p:sldId id="316" r:id="rId37"/>
    <p:sldId id="284" r:id="rId38"/>
    <p:sldId id="285" r:id="rId39"/>
    <p:sldId id="286" r:id="rId40"/>
    <p:sldId id="292" r:id="rId41"/>
    <p:sldId id="312" r:id="rId42"/>
    <p:sldId id="317" r:id="rId43"/>
    <p:sldId id="319" r:id="rId44"/>
    <p:sldId id="320" r:id="rId45"/>
    <p:sldId id="291" r:id="rId46"/>
    <p:sldId id="310" r:id="rId47"/>
    <p:sldId id="318" r:id="rId48"/>
    <p:sldId id="293" r:id="rId49"/>
    <p:sldId id="311" r:id="rId50"/>
    <p:sldId id="321" r:id="rId51"/>
    <p:sldId id="294" r:id="rId52"/>
    <p:sldId id="322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6" r:id="rId64"/>
    <p:sldId id="307" r:id="rId65"/>
    <p:sldId id="308" r:id="rId66"/>
    <p:sldId id="323" r:id="rId67"/>
    <p:sldId id="305" r:id="rId68"/>
    <p:sldId id="324" r:id="rId69"/>
    <p:sldId id="325" r:id="rId70"/>
    <p:sldId id="326" r:id="rId71"/>
    <p:sldId id="327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meohyun" initials="K" lastIdx="1" clrIdx="0">
    <p:extLst>
      <p:ext uri="{19B8F6BF-5375-455C-9EA6-DF929625EA0E}">
        <p15:presenceInfo xmlns:p15="http://schemas.microsoft.com/office/powerpoint/2012/main" userId="06329186ed4ffe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4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68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5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79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4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590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83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7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1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19CFA-C6C9-4E34-A47A-B55E952BA937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sualstudio.microsoft.com/k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ifeIsRightward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8200" y="1193798"/>
            <a:ext cx="5981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인공지능과 웹을 이용한 융합문제해결 프로젝트</a:t>
            </a:r>
            <a:endParaRPr lang="en-US" altLang="ko-KR" sz="4000" b="1" dirty="0"/>
          </a:p>
          <a:p>
            <a:endParaRPr lang="en-US" altLang="ko-KR" sz="4000" b="1" dirty="0"/>
          </a:p>
          <a:p>
            <a:endParaRPr lang="en-US" altLang="ko-KR" sz="4000" b="1" dirty="0"/>
          </a:p>
          <a:p>
            <a:r>
              <a:rPr lang="en-US" altLang="ko-KR" sz="4000" b="1" dirty="0"/>
              <a:t>	</a:t>
            </a:r>
            <a:endParaRPr lang="ko-KR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359900" y="570230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67</a:t>
            </a:r>
            <a:r>
              <a:rPr lang="ko-KR" altLang="en-US" dirty="0"/>
              <a:t>회 졸업생 김대현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48FFD-A9F1-0A7C-86D9-C4E8B726BA68}"/>
              </a:ext>
            </a:extLst>
          </p:cNvPr>
          <p:cNvSpPr txBox="1"/>
          <p:nvPr/>
        </p:nvSpPr>
        <p:spPr>
          <a:xfrm>
            <a:off x="4968688" y="4109768"/>
            <a:ext cx="2254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1 </a:t>
            </a:r>
            <a:r>
              <a:rPr lang="ko-KR" altLang="en-US" sz="5400" b="1" dirty="0"/>
              <a:t>차시</a:t>
            </a:r>
            <a:endParaRPr kumimoji="1"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3353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동작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599" y="1682688"/>
            <a:ext cx="655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렌더링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HTML, CSS, JS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등 개발자가 작성한 문서들을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브라우저가 화면에 그려주는 동작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600" y="2895718"/>
            <a:ext cx="6121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브라우저 렌더링 과정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브라우저는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HTML, CSS, JS,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이미지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폰트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 등 렌더링에 필요한 리소스를 서버에 요청하여 받음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파싱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(Parsing)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하여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CSSOM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생성하고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둘을 결합하여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렌더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트리 생성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1682688"/>
            <a:ext cx="490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Parsing: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서버로부터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정송받은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문서의 문자열을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브라우저가 이해할 수 있는 구조로 변환하는 과정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34200" y="5640390"/>
            <a:ext cx="515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DOM(Document Object Model)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200" y="6102055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CSSOM(CSS Object Model)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81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동작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81300" y="571500"/>
            <a:ext cx="608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⚫️ </a:t>
            </a:r>
            <a:r>
              <a:rPr lang="en-US" altLang="ko-KR" dirty="0"/>
              <a:t>Render Tree – </a:t>
            </a:r>
            <a:r>
              <a:rPr lang="ko-KR" altLang="en-US" dirty="0"/>
              <a:t>결합된 </a:t>
            </a:r>
            <a:r>
              <a:rPr lang="ko-KR" altLang="en-US" dirty="0" err="1"/>
              <a:t>렌더</a:t>
            </a:r>
            <a:r>
              <a:rPr lang="ko-KR" altLang="en-US" dirty="0"/>
              <a:t> 트리를 기반으로</a:t>
            </a:r>
            <a:r>
              <a:rPr lang="en-US" altLang="ko-KR" dirty="0"/>
              <a:t> HTML </a:t>
            </a:r>
            <a:r>
              <a:rPr lang="ko-KR" altLang="en-US" dirty="0"/>
              <a:t>요소의 레이아웃을 계산하고</a:t>
            </a:r>
            <a:r>
              <a:rPr lang="en-US" altLang="ko-KR" dirty="0"/>
              <a:t>, </a:t>
            </a:r>
            <a:r>
              <a:rPr lang="ko-KR" altLang="en-US" dirty="0"/>
              <a:t>브라우저에 </a:t>
            </a:r>
            <a:r>
              <a:rPr lang="en-US" altLang="ko-KR" dirty="0"/>
              <a:t>HTML </a:t>
            </a:r>
            <a:r>
              <a:rPr lang="ko-KR" altLang="en-US" dirty="0"/>
              <a:t>요소를 페인팅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4" descr="https://miro.medium.com/v2/resize:fit:700/0*S1ie8EQPqn7N1Uy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39" y="1494830"/>
            <a:ext cx="10782861" cy="50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0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동작</a:t>
            </a:r>
          </a:p>
        </p:txBody>
      </p:sp>
      <p:pic>
        <p:nvPicPr>
          <p:cNvPr id="6" name="Picture 2" descr="https://go-kahlo-lee.ghost.io/content/images/2022/11/S9TJhnMX1cu1vrYuQRq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7" y="1384300"/>
            <a:ext cx="10278903" cy="476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616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실습환경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메모장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34" y="2138108"/>
            <a:ext cx="3810532" cy="36485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0" y="2138108"/>
            <a:ext cx="5658640" cy="36104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997" y="1529834"/>
            <a:ext cx="4812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파일 저장 시 확장자는 ‘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html’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또는 ‘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htm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39980" y="135548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선택한 파일에서 마우스 오른쪽 버튼 클릭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팝업메뉴에서 웹 브라우저 클릭</a:t>
            </a:r>
          </a:p>
        </p:txBody>
      </p:sp>
    </p:spTree>
    <p:extLst>
      <p:ext uri="{BB962C8B-B14F-4D97-AF65-F5344CB8AC3E}">
        <p14:creationId xmlns:p14="http://schemas.microsoft.com/office/powerpoint/2010/main" val="416084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실습환경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VS Code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1" y="2015870"/>
            <a:ext cx="9998968" cy="39912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4851" y="11486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다운로드  </a:t>
            </a:r>
            <a:r>
              <a:rPr lang="en-US" altLang="ko-KR" dirty="0">
                <a:hlinkClick r:id="rId4"/>
              </a:rPr>
              <a:t>https://visualstudio.microsoft.com/ko/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183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27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실습환경</a:t>
            </a:r>
            <a:endParaRPr lang="ko-KR" altLang="en-US" sz="32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368300" y="983683"/>
            <a:ext cx="10883900" cy="1015663"/>
            <a:chOff x="368300" y="983683"/>
            <a:chExt cx="1088390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368300" y="983683"/>
              <a:ext cx="108839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⚫️ </a:t>
              </a:r>
              <a:r>
                <a:rPr lang="en-US" altLang="ko-KR" sz="20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Vscode</a:t>
              </a:r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환경 설정</a:t>
              </a:r>
              <a:endPara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기본 언어를 한글로 변경</a:t>
              </a:r>
              <a:endPara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확장 기능</a:t>
              </a:r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     )</a:t>
              </a:r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버튼 클릭 </a:t>
              </a:r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-&gt; </a:t>
              </a:r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확장 기능 검색  창에서 </a:t>
              </a:r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Korean </a:t>
              </a:r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입력 </a:t>
              </a:r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-&gt; </a:t>
              </a:r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한국어 팩 설치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7952" y="1589602"/>
              <a:ext cx="323895" cy="31436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2" y="2066669"/>
            <a:ext cx="7459116" cy="16480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8300" y="371472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라이브 서버 설치 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수정한 소스를 웹 브라우저에서 바로 확인할 수 있도록 해주는 기능 제공 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확장 기능 검색 창에서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Live Server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설치 후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활성화하려면 다시 로드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버튼을 반드시 클릭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658" y="3953786"/>
            <a:ext cx="4474642" cy="2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6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27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실습환경</a:t>
            </a:r>
            <a:endParaRPr lang="ko-KR" altLang="en-US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358898"/>
            <a:ext cx="4936293" cy="26797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65" y="1523999"/>
            <a:ext cx="5338587" cy="2819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8046" y="5143499"/>
            <a:ext cx="730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탐색기에서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새 문서를 생성한 다음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index.html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이름으로 만든다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80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27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실습환경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33" y="1474577"/>
            <a:ext cx="5077534" cy="30198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976" y="2641552"/>
            <a:ext cx="3200847" cy="37057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880" y="4948162"/>
            <a:ext cx="5115639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7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69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오류와 검증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200" y="1397000"/>
            <a:ext cx="10642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버그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(Bug):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프로그램이 원하지 않는 방향으로 동작하는 것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디버그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DeBug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버그를 잡는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수정하는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행위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브라우저 검사 기능으로 디버그 수행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크롬을 열고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[F12]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[Element]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탭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현재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페이지의 계층 구조를 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보여줌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스타일 파악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[Console]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탭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오류를 확인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자바스크립트 코드 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[Styles]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탭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선택된 태그의 모든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표시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127" y="2276863"/>
            <a:ext cx="5315692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1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69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HTML5</a:t>
            </a:r>
            <a:endParaRPr lang="ko-KR" altLang="en-US" sz="3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9" y="1485898"/>
            <a:ext cx="3454401" cy="434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994436-64D3-8992-6E35-104CD7547D90}"/>
              </a:ext>
            </a:extLst>
          </p:cNvPr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소개</a:t>
            </a:r>
          </a:p>
        </p:txBody>
      </p:sp>
      <p:pic>
        <p:nvPicPr>
          <p:cNvPr id="5" name="그림 4" descr="로고, 등록 상표, 상징, 엠블럼이(가) 표시된 사진&#10;&#10;자동 생성된 설명">
            <a:extLst>
              <a:ext uri="{FF2B5EF4-FFF2-40B4-BE49-F238E27FC236}">
                <a16:creationId xmlns:a16="http://schemas.microsoft.com/office/drawing/2014/main" id="{552AFD53-BBBB-ED6A-E84A-4C1B53216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1" y="1413487"/>
            <a:ext cx="3437182" cy="34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AC66A8-BC00-582C-D1E2-E34D5874B395}"/>
              </a:ext>
            </a:extLst>
          </p:cNvPr>
          <p:cNvSpPr txBox="1"/>
          <p:nvPr/>
        </p:nvSpPr>
        <p:spPr>
          <a:xfrm>
            <a:off x="4500373" y="1413487"/>
            <a:ext cx="65101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용문고등학교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67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졸업생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(2019.02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(2019)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한림대학교 소프트웨어융합대학 입학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(2020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~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2021)28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 포연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262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병장 만기전역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(2022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~)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공과대학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농구동하리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＇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펜타곤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부회장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공과대학 학술동아리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씨애랑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재정부장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재정국장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공과대학 제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대 컨텐츠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IT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학생회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드림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기획국장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26B02-E34E-9FDA-2919-21782698A9DF}"/>
              </a:ext>
            </a:extLst>
          </p:cNvPr>
          <p:cNvSpPr txBox="1"/>
          <p:nvPr/>
        </p:nvSpPr>
        <p:spPr>
          <a:xfrm>
            <a:off x="4500373" y="4733499"/>
            <a:ext cx="737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분야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Android, Web, Cloud Computing, Unity(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게임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31CE8-8304-34B6-4E03-3BEAFC874F32}"/>
              </a:ext>
            </a:extLst>
          </p:cNvPr>
          <p:cNvSpPr txBox="1"/>
          <p:nvPr/>
        </p:nvSpPr>
        <p:spPr>
          <a:xfrm>
            <a:off x="4500373" y="5701637"/>
            <a:ext cx="6338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Github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  <a:hlinkClick r:id="rId4"/>
              </a:rPr>
              <a:t>https://</a:t>
            </a:r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  <a:hlinkClick r:id="rId4"/>
              </a:rPr>
              <a:t>github.com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  <a:hlinkClick r:id="rId4"/>
              </a:rPr>
              <a:t>/</a:t>
            </a:r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  <a:hlinkClick r:id="rId4"/>
              </a:rPr>
              <a:t>LifeIsRightward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69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 </a:t>
            </a:r>
            <a:r>
              <a:rPr lang="ko-KR" altLang="en-US" sz="3200" b="1" dirty="0"/>
              <a:t>구성요소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219199"/>
            <a:ext cx="1228896" cy="866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90" y="1285883"/>
            <a:ext cx="3115110" cy="8002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1000" y="1334928"/>
            <a:ext cx="607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‘&lt;‘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‘&gt;’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둘러싸인 문자열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시작태그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(&lt;&gt;)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종료태그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(&lt;/&gt;)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2377619"/>
            <a:ext cx="1286054" cy="495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658" y="2425250"/>
            <a:ext cx="3210373" cy="4001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" y="3341720"/>
            <a:ext cx="1295581" cy="9812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7290" y="3221669"/>
            <a:ext cx="3277057" cy="8097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521" y="4791664"/>
            <a:ext cx="1286054" cy="6858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7290" y="4629717"/>
            <a:ext cx="3219899" cy="5048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51000" y="249689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태그로 둘러싸인 문자열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1000" y="3638842"/>
            <a:ext cx="507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태그와 내용을 포함한 전체 문자열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51000" y="4846975"/>
            <a:ext cx="544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태그에 추가 정보를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부여할때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사용하는것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370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A03C12-AB8B-9A62-6089-008C0D0B3B63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 </a:t>
            </a:r>
            <a:r>
              <a:rPr lang="ko-KR" altLang="en-US" sz="3200" b="1" dirty="0"/>
              <a:t>기본문법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8571B-A6A6-25FD-358B-A97AC3813AF6}"/>
              </a:ext>
            </a:extLst>
          </p:cNvPr>
          <p:cNvSpPr txBox="1"/>
          <p:nvPr/>
        </p:nvSpPr>
        <p:spPr>
          <a:xfrm>
            <a:off x="165100" y="1219199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⚫️ </a:t>
            </a:r>
            <a:r>
              <a:rPr kumimoji="1" lang="en-US" altLang="ko-KR" sz="2400" b="1" dirty="0"/>
              <a:t>Empty Element</a:t>
            </a:r>
            <a:endParaRPr kumimoji="1"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139FE-B08A-8926-32AA-4DF0EFEC111F}"/>
              </a:ext>
            </a:extLst>
          </p:cNvPr>
          <p:cNvSpPr txBox="1"/>
          <p:nvPr/>
        </p:nvSpPr>
        <p:spPr>
          <a:xfrm>
            <a:off x="251771" y="1680864"/>
            <a:ext cx="6467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Content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가질 수 없는 요소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attribute</a:t>
            </a:r>
            <a:r>
              <a:rPr kumimoji="1" lang="ko-KR" altLang="en-US" sz="2000" dirty="0"/>
              <a:t>만 가질 수 있음</a:t>
            </a:r>
            <a:endParaRPr kumimoji="1" lang="en-US" altLang="ko-KR" sz="2000" dirty="0"/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</a:t>
            </a:r>
            <a:r>
              <a:rPr kumimoji="1" lang="en-US" altLang="ko-KR" sz="2000" dirty="0" err="1"/>
              <a:t>br</a:t>
            </a:r>
            <a:r>
              <a:rPr kumimoji="1" lang="en-US" altLang="ko-KR" sz="2000" dirty="0"/>
              <a:t>&gt;,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</a:t>
            </a:r>
            <a:r>
              <a:rPr kumimoji="1" lang="en-US" altLang="ko-KR" sz="2000" dirty="0" err="1"/>
              <a:t>hr</a:t>
            </a:r>
            <a:r>
              <a:rPr kumimoji="1" lang="en-US" altLang="ko-KR" sz="2000" dirty="0"/>
              <a:t>&gt;,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&lt;input&gt;,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</a:t>
            </a:r>
            <a:r>
              <a:rPr kumimoji="1" lang="en-US" altLang="ko-KR" sz="2000" dirty="0" err="1"/>
              <a:t>img</a:t>
            </a:r>
            <a:r>
              <a:rPr kumimoji="1" lang="en-US" altLang="ko-KR" sz="2000" dirty="0"/>
              <a:t>&gt;</a:t>
            </a:r>
            <a:endParaRPr kumimoji="1"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222C8-C662-DA9A-EB0E-0436A7EDEA92}"/>
              </a:ext>
            </a:extLst>
          </p:cNvPr>
          <p:cNvSpPr txBox="1"/>
          <p:nvPr/>
        </p:nvSpPr>
        <p:spPr>
          <a:xfrm>
            <a:off x="165100" y="2735759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⚫️ </a:t>
            </a:r>
            <a:r>
              <a:rPr kumimoji="1" lang="ko-KR" altLang="en-US" sz="2400" b="1" dirty="0"/>
              <a:t>블록 레벨 요소</a:t>
            </a:r>
            <a:r>
              <a:rPr kumimoji="1" lang="en-US" altLang="ko-KR" sz="2400" b="1" dirty="0"/>
              <a:t>(Block level element)</a:t>
            </a:r>
            <a:endParaRPr kumimoji="1"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A6915-2320-5809-3F10-FDB54D257989}"/>
              </a:ext>
            </a:extLst>
          </p:cNvPr>
          <p:cNvSpPr txBox="1"/>
          <p:nvPr/>
        </p:nvSpPr>
        <p:spPr>
          <a:xfrm>
            <a:off x="251771" y="3197424"/>
            <a:ext cx="6186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항상 새로운 줄에서 시작하는 요소</a:t>
            </a:r>
            <a:endParaRPr kumimoji="1" lang="en-US" altLang="ko-KR" sz="2000" dirty="0"/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&lt;p&gt;, &lt;h1&gt; ~ &lt;h6&gt;, &lt;</a:t>
            </a:r>
            <a:r>
              <a:rPr kumimoji="1" lang="en-US" altLang="ko-KR" sz="2000" dirty="0" err="1"/>
              <a:t>ul</a:t>
            </a:r>
            <a:r>
              <a:rPr kumimoji="1" lang="en-US" altLang="ko-KR" sz="2000" dirty="0"/>
              <a:t>&gt;,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</a:t>
            </a:r>
            <a:r>
              <a:rPr kumimoji="1" lang="en-US" altLang="ko-KR" sz="2000" dirty="0" err="1"/>
              <a:t>ol</a:t>
            </a:r>
            <a:r>
              <a:rPr kumimoji="1" lang="en-US" altLang="ko-KR" sz="2000" dirty="0"/>
              <a:t>&gt;,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&lt;li&gt;, &lt;div&gt; </a:t>
            </a:r>
            <a:r>
              <a:rPr kumimoji="1" lang="ko-KR" altLang="en-US" sz="2000" dirty="0"/>
              <a:t>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5611F-579D-9679-225E-6F0DE2250C85}"/>
              </a:ext>
            </a:extLst>
          </p:cNvPr>
          <p:cNvSpPr txBox="1"/>
          <p:nvPr/>
        </p:nvSpPr>
        <p:spPr>
          <a:xfrm>
            <a:off x="251771" y="4252319"/>
            <a:ext cx="4573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⚫️ </a:t>
            </a:r>
            <a:r>
              <a:rPr kumimoji="1" lang="ko-KR" altLang="en-US" sz="2400" b="1" dirty="0"/>
              <a:t>인라인 요소</a:t>
            </a:r>
            <a:r>
              <a:rPr kumimoji="1" lang="en-US" altLang="ko-KR" sz="2400" b="1" dirty="0"/>
              <a:t>(Inline element)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711B5-9D11-482E-E2B2-5A65B7EB0633}"/>
              </a:ext>
            </a:extLst>
          </p:cNvPr>
          <p:cNvSpPr txBox="1"/>
          <p:nvPr/>
        </p:nvSpPr>
        <p:spPr>
          <a:xfrm>
            <a:off x="251770" y="4713984"/>
            <a:ext cx="4536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주변 요소와 같은 줄에 나란히 나타남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&lt;a&gt;, &lt;span&gt;, &lt;label&gt;, &lt;b&gt; </a:t>
            </a:r>
            <a:r>
              <a:rPr kumimoji="1" lang="ko-KR" altLang="en-US" sz="2000" dirty="0"/>
              <a:t>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0AF87-12EB-75E6-6064-6C198E8EA923}"/>
              </a:ext>
            </a:extLst>
          </p:cNvPr>
          <p:cNvSpPr txBox="1"/>
          <p:nvPr/>
        </p:nvSpPr>
        <p:spPr>
          <a:xfrm>
            <a:off x="251770" y="5581355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🔴 </a:t>
            </a:r>
            <a:r>
              <a:rPr kumimoji="1" lang="ko-KR" altLang="en-US" sz="2400" b="1" dirty="0"/>
              <a:t>주석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0A14C-E9B9-7684-F282-58AFD8E06685}"/>
              </a:ext>
            </a:extLst>
          </p:cNvPr>
          <p:cNvSpPr txBox="1"/>
          <p:nvPr/>
        </p:nvSpPr>
        <p:spPr>
          <a:xfrm>
            <a:off x="251768" y="6043020"/>
            <a:ext cx="336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&lt;!–-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”</a:t>
            </a:r>
            <a:r>
              <a:rPr kumimoji="1" lang="ko-KR" altLang="en-US" sz="2400" dirty="0"/>
              <a:t>주석 내용</a:t>
            </a:r>
            <a:r>
              <a:rPr kumimoji="1" lang="en-US" altLang="ko-KR" sz="2400" dirty="0"/>
              <a:t>”--&gt;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7720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B3150-88B2-47FF-7E13-1A0C47E88C0C}"/>
              </a:ext>
            </a:extLst>
          </p:cNvPr>
          <p:cNvSpPr txBox="1"/>
          <p:nvPr/>
        </p:nvSpPr>
        <p:spPr>
          <a:xfrm>
            <a:off x="385763" y="1219199"/>
            <a:ext cx="4838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⚫️ </a:t>
            </a:r>
            <a:r>
              <a:rPr kumimoji="1" lang="en-US" altLang="ko-KR" sz="2400" dirty="0"/>
              <a:t>1.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Index.html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파일을 생성한다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A5F8E-B4F4-18BC-A04D-AD8C8F92A1EB}"/>
              </a:ext>
            </a:extLst>
          </p:cNvPr>
          <p:cNvSpPr txBox="1"/>
          <p:nvPr/>
        </p:nvSpPr>
        <p:spPr>
          <a:xfrm>
            <a:off x="385762" y="1695389"/>
            <a:ext cx="6785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⚫️ </a:t>
            </a:r>
            <a:r>
              <a:rPr kumimoji="1" lang="en-US" altLang="ko-KR" sz="2400" dirty="0"/>
              <a:t>2.</a:t>
            </a:r>
            <a:r>
              <a:rPr kumimoji="1" lang="ko-KR" altLang="en-US" sz="2400" dirty="0"/>
              <a:t> 첫 번째 줄에 </a:t>
            </a:r>
            <a:r>
              <a:rPr kumimoji="1" lang="en-US" altLang="ko-KR" sz="2400" dirty="0"/>
              <a:t>!</a:t>
            </a:r>
            <a:r>
              <a:rPr kumimoji="1" lang="ko-KR" altLang="en-US" sz="2400" dirty="0"/>
              <a:t>표를 누른 뒤 </a:t>
            </a:r>
            <a:r>
              <a:rPr kumimoji="1" lang="ko-KR" altLang="en-US" sz="2400" dirty="0" err="1"/>
              <a:t>엔터를</a:t>
            </a:r>
            <a:r>
              <a:rPr kumimoji="1" lang="ko-KR" altLang="en-US" sz="2400" dirty="0"/>
              <a:t> 누른다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7386BAF-D203-DA6F-475C-67EF8C4A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2356245"/>
            <a:ext cx="7772400" cy="3245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8EC5E-752B-5664-345D-8D4CEEE4B2BC}"/>
              </a:ext>
            </a:extLst>
          </p:cNvPr>
          <p:cNvSpPr txBox="1"/>
          <p:nvPr/>
        </p:nvSpPr>
        <p:spPr>
          <a:xfrm>
            <a:off x="5778500" y="6015038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가장 기본적인 </a:t>
            </a:r>
            <a:r>
              <a:rPr kumimoji="1" lang="en-US" altLang="ko-KR" sz="2400" dirty="0"/>
              <a:t>HTML</a:t>
            </a:r>
            <a:r>
              <a:rPr kumimoji="1" lang="ko-KR" altLang="en-US" sz="2400" dirty="0"/>
              <a:t>의 구조</a:t>
            </a:r>
          </a:p>
        </p:txBody>
      </p:sp>
    </p:spTree>
    <p:extLst>
      <p:ext uri="{BB962C8B-B14F-4D97-AF65-F5344CB8AC3E}">
        <p14:creationId xmlns:p14="http://schemas.microsoft.com/office/powerpoint/2010/main" val="96230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091" y="2716696"/>
            <a:ext cx="21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⚫️ 따라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0E27D96-3EE9-F1BA-9A9F-A47387733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36" y="609599"/>
            <a:ext cx="7772400" cy="60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9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138" y="160990"/>
            <a:ext cx="7059010" cy="6697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765852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14" y="1599840"/>
            <a:ext cx="8450474" cy="358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1732808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48" y="956430"/>
            <a:ext cx="5795604" cy="4624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3FD13-BC33-766E-3875-072B23F017C7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3334436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4B8156-FB51-B2D0-C4FD-8C9A0A45A93C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F203-130E-B4D2-4EFA-5B89E1B6C1CB}"/>
              </a:ext>
            </a:extLst>
          </p:cNvPr>
          <p:cNvSpPr txBox="1"/>
          <p:nvPr/>
        </p:nvSpPr>
        <p:spPr>
          <a:xfrm>
            <a:off x="3814090" y="927675"/>
            <a:ext cx="729970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div: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박스태그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주로 영역을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분리할때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사용하는 태그이다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h1~h6: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제목태그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숫자가 커질수록 텍스트의 크기가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작아짐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br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줄 바꿈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hr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수평 줄 삽입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class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공통적인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역할을하거나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스타일링을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입힐때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편리하게 관리하기위한 태그의 추가 정보</a:t>
            </a:r>
          </a:p>
        </p:txBody>
      </p:sp>
    </p:spTree>
    <p:extLst>
      <p:ext uri="{BB962C8B-B14F-4D97-AF65-F5344CB8AC3E}">
        <p14:creationId xmlns:p14="http://schemas.microsoft.com/office/powerpoint/2010/main" val="60654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67" y="2151943"/>
            <a:ext cx="9451333" cy="2473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3395892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495" y="1615864"/>
            <a:ext cx="6669636" cy="3274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7B5BA6-32E9-F6D7-D5BF-40CB75600D42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207440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(Web)?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47700" y="1219199"/>
            <a:ext cx="998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언어를 사용하여 작성된 하이퍼텍스트 문서를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페이지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Naver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에서의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메인화면과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메일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카페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뉴스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증권과 같은 단일 웹 페이지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 서로 관련된 내용으로 작성된 웹 페이지들의 집합을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사이트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그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모든것이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종합적으로 묶여서 하나의 객체로 작동하는 것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6698" y="4934393"/>
            <a:ext cx="725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하이퍼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HyperText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내부에 또 다른 문서로 연결되는 참조를 집어 넣음으로써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상에 존재하는 여러 문서끼리 서로 참조할 수 있는 기술</a:t>
            </a:r>
          </a:p>
        </p:txBody>
      </p:sp>
    </p:spTree>
    <p:extLst>
      <p:ext uri="{BB962C8B-B14F-4D97-AF65-F5344CB8AC3E}">
        <p14:creationId xmlns:p14="http://schemas.microsoft.com/office/powerpoint/2010/main" val="1257947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FAD5AF-22F0-C8E2-A32C-72D970464C64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1AD0B-CEDD-73C2-D623-1FEA4D0AC3EB}"/>
              </a:ext>
            </a:extLst>
          </p:cNvPr>
          <p:cNvSpPr txBox="1"/>
          <p:nvPr/>
        </p:nvSpPr>
        <p:spPr>
          <a:xfrm>
            <a:off x="3360549" y="1219199"/>
            <a:ext cx="72997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strong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텍스트를 강조하는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mark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텍스트에 하이라이트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형광펜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역할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적용하는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class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같이 공통적인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역할을하거나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스타일링을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입힐때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편리하게 관리하기위한 태그의 추가 정보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(class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 세부적인 태그 지칭을 할 때 사용되곤 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.)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184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97" y="1055842"/>
            <a:ext cx="7082530" cy="4602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937288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52" y="1702596"/>
            <a:ext cx="7015006" cy="3810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6CC800-13AB-8165-3C26-73293A05A8CC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3017040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D63C8-5E77-A75D-0D5D-2B5349569974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683F0-5874-DA99-9D8B-64C01C584407}"/>
              </a:ext>
            </a:extLst>
          </p:cNvPr>
          <p:cNvSpPr txBox="1"/>
          <p:nvPr/>
        </p:nvSpPr>
        <p:spPr>
          <a:xfrm>
            <a:off x="3391546" y="1659285"/>
            <a:ext cx="72997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⚫️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ul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순서가 없는 리스트를 나열할 때 사용하는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ol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순서가 있는 리스트를 나열할 때 사용하는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태그와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태그안에 리스트를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작성할때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사용하는 태그</a:t>
            </a:r>
          </a:p>
        </p:txBody>
      </p:sp>
    </p:spTree>
    <p:extLst>
      <p:ext uri="{BB962C8B-B14F-4D97-AF65-F5344CB8AC3E}">
        <p14:creationId xmlns:p14="http://schemas.microsoft.com/office/powerpoint/2010/main" val="3641455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0" y="2719098"/>
            <a:ext cx="11827230" cy="1392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1262943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6" y="2317617"/>
            <a:ext cx="11481090" cy="2254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35D62-382B-1F9E-A873-40B5F63FFB2C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2693673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D63C8-5E77-A75D-0D5D-2B5349569974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FF1CE3-1A63-7AE5-5D5A-09449217B510}"/>
              </a:ext>
            </a:extLst>
          </p:cNvPr>
          <p:cNvSpPr txBox="1"/>
          <p:nvPr/>
        </p:nvSpPr>
        <p:spPr>
          <a:xfrm>
            <a:off x="3391546" y="1659285"/>
            <a:ext cx="72997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하이퍼링크를 걸어주는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내부의 특정 위치로 이동시켜주거나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URL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통해 외부로 이동하기도 함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href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하이퍼레퍼런스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속성은 특정위치의 아이디나 외부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URL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걸어놓곤한다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속성은 현재 브라우저에서 해당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URL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열지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새 브라우저에서 열지 결정해주는 속성이다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288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697" y="1369944"/>
            <a:ext cx="3181115" cy="4188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1485112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4B0EA0-36EC-A46A-B19F-28B77EE5A1C7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실습</a:t>
            </a: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4F7C2C1-8294-4955-BA29-6675DCF3C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58" y="-1"/>
            <a:ext cx="588818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A8B246-DC8E-E8A2-77F1-1E4079A98C84}"/>
              </a:ext>
            </a:extLst>
          </p:cNvPr>
          <p:cNvSpPr txBox="1"/>
          <p:nvPr/>
        </p:nvSpPr>
        <p:spPr>
          <a:xfrm>
            <a:off x="734745" y="283619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⚫️</a:t>
            </a:r>
            <a:r>
              <a:rPr kumimoji="1" lang="ko-KR" altLang="en-US" sz="1800" dirty="0"/>
              <a:t> 따라해봅시다</a:t>
            </a:r>
            <a:r>
              <a:rPr kumimoji="1" lang="en-US" altLang="ko-KR" sz="1800" dirty="0"/>
              <a:t>!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DB152-D0BF-994B-8551-589450869FC0}"/>
              </a:ext>
            </a:extLst>
          </p:cNvPr>
          <p:cNvSpPr txBox="1"/>
          <p:nvPr/>
        </p:nvSpPr>
        <p:spPr>
          <a:xfrm>
            <a:off x="165100" y="3652479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&lt;head&gt; </a:t>
            </a:r>
            <a:r>
              <a:rPr kumimoji="1" lang="ko-KR" altLang="en-US" dirty="0"/>
              <a:t>안에 </a:t>
            </a:r>
            <a:r>
              <a:rPr kumimoji="1" lang="en-US" altLang="ko-KR" dirty="0"/>
              <a:t>&lt;style&gt; </a:t>
            </a:r>
            <a:r>
              <a:rPr kumimoji="1" lang="ko-KR" altLang="en-US" dirty="0"/>
              <a:t>태그를 작성하고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작성해봅시다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647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0C7094-3FED-0309-3211-45A3AF778D4A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실습</a:t>
            </a:r>
          </a:p>
        </p:txBody>
      </p:sp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91EC81C-94E7-8A5F-2920-EAF234933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43" y="342900"/>
            <a:ext cx="5377913" cy="6106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E36DB3-178A-4964-32B3-267AB1623DB3}"/>
              </a:ext>
            </a:extLst>
          </p:cNvPr>
          <p:cNvSpPr txBox="1"/>
          <p:nvPr/>
        </p:nvSpPr>
        <p:spPr>
          <a:xfrm>
            <a:off x="917513" y="302665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⚫️</a:t>
            </a:r>
            <a:r>
              <a:rPr kumimoji="1" lang="ko-KR" altLang="en-US" sz="1800" dirty="0"/>
              <a:t> 따라해봅시다</a:t>
            </a:r>
            <a:r>
              <a:rPr kumimoji="1" lang="en-US" altLang="ko-KR" sz="1800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50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브라우저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700" y="1219199"/>
            <a:ext cx="998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⚫️  </a:t>
            </a:r>
            <a:r>
              <a:rPr lang="en-US" altLang="ko-KR" dirty="0"/>
              <a:t>HTML </a:t>
            </a:r>
            <a:r>
              <a:rPr lang="ko-KR" altLang="en-US" dirty="0"/>
              <a:t>문서를 읽고</a:t>
            </a:r>
            <a:r>
              <a:rPr lang="en-US" altLang="ko-KR" dirty="0"/>
              <a:t>, </a:t>
            </a:r>
            <a:r>
              <a:rPr lang="ko-KR" altLang="en-US" dirty="0"/>
              <a:t>웹 페이지에 정보를 표시하는 소프트웨어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⚫️  </a:t>
            </a:r>
            <a:r>
              <a:rPr lang="en-US" altLang="ko-KR" dirty="0"/>
              <a:t>URL(Uniform Resource Locator: </a:t>
            </a:r>
            <a:r>
              <a:rPr lang="ko-KR" altLang="en-US" dirty="0"/>
              <a:t>대상을 구분하는 주소</a:t>
            </a:r>
            <a:r>
              <a:rPr lang="en-US" altLang="ko-KR" dirty="0"/>
              <a:t>)</a:t>
            </a:r>
            <a:r>
              <a:rPr lang="ko-KR" altLang="en-US" dirty="0"/>
              <a:t>을 통해 접근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⚫️  종류</a:t>
            </a:r>
            <a:r>
              <a:rPr lang="en-US" altLang="ko-KR" dirty="0"/>
              <a:t>: </a:t>
            </a:r>
            <a:r>
              <a:rPr lang="ko-KR" altLang="en-US" dirty="0"/>
              <a:t>인터넷 익스플로러</a:t>
            </a:r>
            <a:r>
              <a:rPr lang="en-US" altLang="ko-KR" dirty="0"/>
              <a:t>(Internet Explorer), </a:t>
            </a:r>
            <a:r>
              <a:rPr lang="ko-KR" altLang="en-US" dirty="0"/>
              <a:t>크롬</a:t>
            </a:r>
            <a:r>
              <a:rPr lang="en-US" altLang="ko-KR" dirty="0"/>
              <a:t>(Chrome), </a:t>
            </a:r>
            <a:r>
              <a:rPr lang="ko-KR" altLang="en-US" dirty="0"/>
              <a:t>파이어 폭스</a:t>
            </a:r>
            <a:r>
              <a:rPr lang="en-US" altLang="ko-KR" dirty="0"/>
              <a:t>(Fire Fox), </a:t>
            </a:r>
            <a:r>
              <a:rPr lang="ko-KR" altLang="en-US" dirty="0" err="1"/>
              <a:t>웨일</a:t>
            </a:r>
            <a:r>
              <a:rPr lang="en-US" altLang="ko-KR" dirty="0"/>
              <a:t>(Whale)</a:t>
            </a:r>
            <a:r>
              <a:rPr lang="ko-KR" altLang="en-US" dirty="0"/>
              <a:t> 등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3078" name="Picture 6" descr="파일:Naver whale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74" y="4114799"/>
            <a:ext cx="1711325" cy="171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refox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9" y="3990973"/>
            <a:ext cx="1958975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구글 크롬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4241800"/>
            <a:ext cx="1584324" cy="1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인터넷 explorer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324349"/>
            <a:ext cx="1501775" cy="1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9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F3A9CDA-9398-BC34-027C-AD6B5FAAF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6" y="0"/>
            <a:ext cx="519723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C53615-0E99-6C00-BFE1-C124A35AEB2E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AB9A9-90DE-A323-8361-FF99BEC3DC94}"/>
              </a:ext>
            </a:extLst>
          </p:cNvPr>
          <p:cNvSpPr txBox="1"/>
          <p:nvPr/>
        </p:nvSpPr>
        <p:spPr>
          <a:xfrm>
            <a:off x="226064" y="2789695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⚫️ </a:t>
            </a:r>
            <a:r>
              <a:rPr kumimoji="1" lang="ko-KR" altLang="en-US" dirty="0"/>
              <a:t>여러분들도 이렇게 나왔겠죠</a:t>
            </a:r>
            <a:r>
              <a:rPr kumimoji="1" lang="en-US" altLang="ko-KR" dirty="0"/>
              <a:t>??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051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8590C3-A34E-868B-4C19-8ACD4FCFA341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8EDDF-32FF-2B2F-C02E-3D308B8B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032" y="-1"/>
            <a:ext cx="439593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06876C-D566-EEE5-A45E-43888962680F}"/>
              </a:ext>
            </a:extLst>
          </p:cNvPr>
          <p:cNvSpPr txBox="1"/>
          <p:nvPr/>
        </p:nvSpPr>
        <p:spPr>
          <a:xfrm>
            <a:off x="356461" y="1441342"/>
            <a:ext cx="69220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아래로 </a:t>
            </a:r>
            <a:r>
              <a:rPr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스크롤링하면</a:t>
            </a: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이렇게 </a:t>
            </a:r>
            <a:r>
              <a:rPr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나올겁니다</a:t>
            </a: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의도된게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맞습니다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!!)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659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선택자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진짜 중요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7A0DE-D4EB-CB87-5730-38C562A46D32}"/>
              </a:ext>
            </a:extLst>
          </p:cNvPr>
          <p:cNvSpPr txBox="1"/>
          <p:nvPr/>
        </p:nvSpPr>
        <p:spPr>
          <a:xfrm>
            <a:off x="2291166" y="1219199"/>
            <a:ext cx="72997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🔴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선택자는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본인이 원하는 위치에 정확하게 스타일을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적용시키기위한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기본중에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기본이다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🔴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선택자를 모르면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아무것도 할 수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없을정도로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중요하다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전체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태그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아이디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자손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675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적용순위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참고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5A64E-B954-BFDB-E75E-41EDB1C426B6}"/>
              </a:ext>
            </a:extLst>
          </p:cNvPr>
          <p:cNvSpPr txBox="1"/>
          <p:nvPr/>
        </p:nvSpPr>
        <p:spPr>
          <a:xfrm>
            <a:off x="2291166" y="1219199"/>
            <a:ext cx="72997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🔴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적용 우선순위가 분명하게 존재한다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buAutoNum type="arabicPeriod"/>
            </a:pP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Inline style(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인라인 스타일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514350" indent="-514350">
              <a:buAutoNum type="arabicPeriod"/>
            </a:pP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buAutoNum type="arabicPeriod"/>
            </a:pP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Class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buAutoNum type="arabicPeriod"/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동일한 우선순위의 경우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마지막에 선언한 스타일을 적용시킨다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buAutoNum type="arabicPeriod"/>
            </a:pP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buAutoNum type="arabicPeriod"/>
            </a:pP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412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적용순위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참고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33E562-E8A5-DBC7-2E36-32FBFC3E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219199"/>
            <a:ext cx="6781800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7945A-61EA-0342-6A7E-05C0661179E3}"/>
              </a:ext>
            </a:extLst>
          </p:cNvPr>
          <p:cNvSpPr txBox="1"/>
          <p:nvPr/>
        </p:nvSpPr>
        <p:spPr>
          <a:xfrm>
            <a:off x="7222210" y="1642821"/>
            <a:ext cx="4621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태그에 </a:t>
            </a:r>
            <a:r>
              <a:rPr kumimoji="1" lang="en-US" altLang="ko-KR" sz="2000" dirty="0"/>
              <a:t>style </a:t>
            </a:r>
            <a:r>
              <a:rPr kumimoji="1" lang="ko-KR" altLang="en-US" sz="2000" dirty="0"/>
              <a:t>속성을 그 자리에서 즉시</a:t>
            </a:r>
            <a:endParaRPr kumimoji="1" lang="en-US" altLang="ko-KR" sz="2000" dirty="0"/>
          </a:p>
          <a:p>
            <a:r>
              <a:rPr kumimoji="1" lang="ko-KR" altLang="en-US" sz="2000" dirty="0"/>
              <a:t>추가하는 스타일 속성을 </a:t>
            </a:r>
            <a:r>
              <a:rPr kumimoji="1" lang="en-US" altLang="ko-KR" sz="2000" dirty="0"/>
              <a:t>“inline style”</a:t>
            </a:r>
          </a:p>
          <a:p>
            <a:r>
              <a:rPr kumimoji="1" lang="ko-KR" altLang="en-US" sz="2000" dirty="0"/>
              <a:t>이라고 한다</a:t>
            </a:r>
            <a:r>
              <a:rPr kumimoji="1" lang="en-US" altLang="ko-KR" sz="2000" dirty="0"/>
              <a:t>. -&gt; </a:t>
            </a:r>
            <a:r>
              <a:rPr kumimoji="1" lang="ko-KR" altLang="en-US" sz="2000" dirty="0"/>
              <a:t>우선순위가 가장 높음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BA5681-D5DA-D663-C78B-0CEFE4B4D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3672129"/>
            <a:ext cx="5003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42454-3494-F848-7021-0D605634D7C4}"/>
              </a:ext>
            </a:extLst>
          </p:cNvPr>
          <p:cNvSpPr txBox="1"/>
          <p:nvPr/>
        </p:nvSpPr>
        <p:spPr>
          <a:xfrm>
            <a:off x="147490" y="5638801"/>
            <a:ext cx="77941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원래대로라면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태그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후손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선택자의 영향을 받아서</a:t>
            </a:r>
            <a:endParaRPr kumimoji="1" lang="en-US" altLang="ko-KR" sz="2000" dirty="0"/>
          </a:p>
          <a:p>
            <a:r>
              <a:rPr kumimoji="1" lang="en-US" altLang="ko-KR" sz="2000" dirty="0" err="1"/>
              <a:t>ol</a:t>
            </a:r>
            <a:r>
              <a:rPr kumimoji="1" lang="ko-KR" altLang="en-US" sz="2000" dirty="0"/>
              <a:t>태그의</a:t>
            </a:r>
            <a:r>
              <a:rPr kumimoji="1" lang="en-US" altLang="ko-KR" sz="2000" dirty="0"/>
              <a:t> li </a:t>
            </a:r>
            <a:r>
              <a:rPr kumimoji="1" lang="ko-KR" altLang="en-US" sz="2000" dirty="0"/>
              <a:t>자손 태그는 </a:t>
            </a:r>
            <a:r>
              <a:rPr kumimoji="1" lang="en-US" altLang="ko-KR" sz="2000" dirty="0"/>
              <a:t>color: </a:t>
            </a:r>
            <a:r>
              <a:rPr kumimoji="1" lang="en-US" altLang="ko-KR" sz="2000" dirty="0" err="1"/>
              <a:t>conrsilk</a:t>
            </a:r>
            <a:r>
              <a:rPr kumimoji="1" lang="ko-KR" altLang="en-US" sz="2000" dirty="0"/>
              <a:t>의 스타일을 받아야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그러나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인라인 스타일의 우선순위에 밀려서 적용되지 않는 모습을</a:t>
            </a:r>
            <a:endParaRPr kumimoji="1" lang="en-US" altLang="ko-KR" sz="2000" dirty="0"/>
          </a:p>
          <a:p>
            <a:r>
              <a:rPr kumimoji="1" lang="ko-KR" altLang="en-US" sz="2000" dirty="0"/>
              <a:t>볼 수 있다</a:t>
            </a:r>
            <a:r>
              <a:rPr kumimoji="1" lang="en-US" altLang="ko-KR" sz="20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CE383C-D843-FD35-5A29-0CD6FEFF3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99" y="4596537"/>
            <a:ext cx="2438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17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017FCA-76C8-7008-EBA7-959732D3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1" y="1839130"/>
            <a:ext cx="4847375" cy="40347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43D1E9-C573-2881-5454-6CF6E4C2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060" y="423618"/>
            <a:ext cx="5284276" cy="2450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D4379B-A97F-4A6C-4617-C6AE10525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60" y="3066673"/>
            <a:ext cx="5067300" cy="336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82ED8-BDC5-FB9E-9723-E8717CBEB247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클래스 </a:t>
            </a:r>
            <a:r>
              <a:rPr lang="ko-KR" altLang="en-US" sz="3200" b="1" dirty="0" err="1"/>
              <a:t>선택자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2972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8DFBA0-9EE5-BAA1-0113-CC8AF7932F6E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클래스 </a:t>
            </a:r>
            <a:r>
              <a:rPr lang="ko-KR" altLang="en-US" sz="3200" b="1" dirty="0" err="1"/>
              <a:t>선택자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F7344B-F236-EE17-3076-6DA735BD4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54" y="1659071"/>
            <a:ext cx="4158926" cy="3818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E0D6C7-0CEB-64A1-5FBF-FDD97581C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76" y="1879600"/>
            <a:ext cx="4902200" cy="309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426FB-2648-3B53-0FED-D8D67DC698D5}"/>
              </a:ext>
            </a:extLst>
          </p:cNvPr>
          <p:cNvSpPr txBox="1"/>
          <p:nvPr/>
        </p:nvSpPr>
        <p:spPr>
          <a:xfrm>
            <a:off x="1931803" y="5880859"/>
            <a:ext cx="151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class=“box1”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AF65E-D4D7-50AB-BDB2-DE869437DE8B}"/>
              </a:ext>
            </a:extLst>
          </p:cNvPr>
          <p:cNvSpPr txBox="1"/>
          <p:nvPr/>
        </p:nvSpPr>
        <p:spPr>
          <a:xfrm>
            <a:off x="7232703" y="5880859"/>
            <a:ext cx="151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class=“box2”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079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선택자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진짜 중요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1364A-C65A-383D-B64E-4B700EC779DC}"/>
              </a:ext>
            </a:extLst>
          </p:cNvPr>
          <p:cNvSpPr txBox="1"/>
          <p:nvPr/>
        </p:nvSpPr>
        <p:spPr>
          <a:xfrm>
            <a:off x="774914" y="1363851"/>
            <a:ext cx="630813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선택자의 기본 문법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id,class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스타일 속성들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전체에 먹힐 스타일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(.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클래스명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클래스명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클래스에 먹힐 스타일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367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7E54-E392-617C-AFE8-BB310FBF2B75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아이디 </a:t>
            </a:r>
            <a:r>
              <a:rPr lang="ko-KR" altLang="en-US" sz="3200" b="1" dirty="0" err="1"/>
              <a:t>선택자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8F1EA0-9FD7-FF04-BACE-CF7ED6D1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46" y="1469971"/>
            <a:ext cx="4881252" cy="3737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C2BF84-FC21-1C79-06E1-A9646872F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85" y="1469971"/>
            <a:ext cx="4457700" cy="1231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803F97-B171-9845-2745-F12CCB204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046" y="5283201"/>
            <a:ext cx="9999354" cy="12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41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48F1EBD-94FD-2E19-789C-40C0F124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5" y="2428391"/>
            <a:ext cx="5782446" cy="21281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881090-8FFE-EC47-B8DA-0A05B6047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14" y="1187357"/>
            <a:ext cx="5343686" cy="3369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21871A-A986-31B2-B4C5-E2844A3D73BE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아이디 </a:t>
            </a:r>
            <a:r>
              <a:rPr lang="ko-KR" altLang="en-US" sz="3200" b="1" dirty="0" err="1"/>
              <a:t>선택자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07C5A-02B0-1084-5759-72110557390D}"/>
              </a:ext>
            </a:extLst>
          </p:cNvPr>
          <p:cNvSpPr txBox="1"/>
          <p:nvPr/>
        </p:nvSpPr>
        <p:spPr>
          <a:xfrm>
            <a:off x="1549831" y="5703376"/>
            <a:ext cx="142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id=“idbox1”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8C2F3-A7A3-F79E-FF68-6EDF88DB1810}"/>
              </a:ext>
            </a:extLst>
          </p:cNvPr>
          <p:cNvSpPr txBox="1"/>
          <p:nvPr/>
        </p:nvSpPr>
        <p:spPr>
          <a:xfrm>
            <a:off x="8200170" y="570337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id=“idbox2”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24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표준 기술</a:t>
            </a:r>
          </a:p>
        </p:txBody>
      </p:sp>
      <p:pic>
        <p:nvPicPr>
          <p:cNvPr id="4098" name="Picture 2" descr="html5 js css3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404237"/>
            <a:ext cx="11425237" cy="432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285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선택자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진짜 중요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1364A-C65A-383D-B64E-4B700EC779DC}"/>
              </a:ext>
            </a:extLst>
          </p:cNvPr>
          <p:cNvSpPr txBox="1"/>
          <p:nvPr/>
        </p:nvSpPr>
        <p:spPr>
          <a:xfrm>
            <a:off x="774914" y="1363851"/>
            <a:ext cx="888576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선택자의 기본 문법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id,class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스타일 속성들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아이디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(#)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아이디명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특정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먹힐 스타일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주의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속성은 중복되지 않도록 해야 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.(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유일해야 함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.)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웹 표준이기 때문이다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5354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42D70-5E05-490B-C1FB-230B3507D927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태그 </a:t>
            </a:r>
            <a:r>
              <a:rPr lang="ko-KR" altLang="en-US" sz="3200" b="1" dirty="0" err="1"/>
              <a:t>선택자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C01A54-A6C0-FDAD-7860-B6C4EE55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2" y="1114585"/>
            <a:ext cx="3746500" cy="5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79E54B-4DF6-3455-9FB4-6ECE8590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540" y="1114585"/>
            <a:ext cx="5067300" cy="33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선택자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진짜 중요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1364A-C65A-383D-B64E-4B700EC779DC}"/>
              </a:ext>
            </a:extLst>
          </p:cNvPr>
          <p:cNvSpPr txBox="1"/>
          <p:nvPr/>
        </p:nvSpPr>
        <p:spPr>
          <a:xfrm>
            <a:off x="774914" y="1363851"/>
            <a:ext cx="80361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선택자의 기본 문법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id,class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스타일 속성들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태그명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특정 태그에 먹힐 스타일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후손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후손태그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후손 태그에 먹힐 스타일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030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376A32-501A-05EC-3987-6E0B08DA3E5F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CSS</a:t>
            </a:r>
            <a:r>
              <a:rPr lang="ko-KR" altLang="en-US" sz="3200" b="1" dirty="0"/>
              <a:t>의 분리</a:t>
            </a: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4C34C09-5559-FE1E-1A18-BD07796C8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1" y="1091331"/>
            <a:ext cx="4951181" cy="5766669"/>
          </a:xfrm>
          <a:prstGeom prst="rect">
            <a:avLst/>
          </a:prstGeom>
        </p:spPr>
      </p:pic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2917B57F-3518-0C10-D9F7-4864FC9CB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55" y="1091331"/>
            <a:ext cx="4951181" cy="56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15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7D7D1A-3636-91A7-5D87-3DE472AC79EE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CSS</a:t>
            </a:r>
            <a:r>
              <a:rPr lang="ko-KR" altLang="en-US" sz="3200" b="1" dirty="0"/>
              <a:t>의 분리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65D5A-F718-6FB4-CE4C-6480904313FF}"/>
              </a:ext>
            </a:extLst>
          </p:cNvPr>
          <p:cNvSpPr txBox="1"/>
          <p:nvPr/>
        </p:nvSpPr>
        <p:spPr>
          <a:xfrm>
            <a:off x="1454257" y="1405290"/>
            <a:ext cx="92834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만든것처럼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탐색기에서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우클릭을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하여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새 파일 클릭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 이름은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하고 확장자 명은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만들기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Index.html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&lt;head&gt;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부분에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&lt;link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rel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=“stylesheet”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href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=“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style.css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”/&gt;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977CF-51F9-9996-1F16-AC62AD75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78" y="4613659"/>
            <a:ext cx="1198555" cy="1578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8A29F3-D26E-DB35-7193-B8C40AB98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59" y="4713634"/>
            <a:ext cx="1174464" cy="1478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A4443-EE21-07CB-E550-A5C2D2B08CCF}"/>
              </a:ext>
            </a:extLst>
          </p:cNvPr>
          <p:cNvSpPr txBox="1"/>
          <p:nvPr/>
        </p:nvSpPr>
        <p:spPr>
          <a:xfrm>
            <a:off x="371959" y="4242939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결합되어있는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과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46F883-AAE3-2170-6148-CC3A2188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108" y="4630664"/>
            <a:ext cx="1198555" cy="15781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C1DCDE-9FC1-5464-9339-0C5E7CBD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462" y="4647669"/>
            <a:ext cx="1174464" cy="1478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DD796-6239-F373-4EF6-B30EEAF706B8}"/>
              </a:ext>
            </a:extLst>
          </p:cNvPr>
          <p:cNvSpPr txBox="1"/>
          <p:nvPr/>
        </p:nvSpPr>
        <p:spPr>
          <a:xfrm>
            <a:off x="7103091" y="5268043"/>
            <a:ext cx="299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분리시킨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과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파일</a:t>
            </a:r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95F5CFDB-B8B8-E979-4A32-E8274B509E51}"/>
              </a:ext>
            </a:extLst>
          </p:cNvPr>
          <p:cNvSpPr/>
          <p:nvPr/>
        </p:nvSpPr>
        <p:spPr>
          <a:xfrm>
            <a:off x="165099" y="4713634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중괄호[R] 16">
            <a:extLst>
              <a:ext uri="{FF2B5EF4-FFF2-40B4-BE49-F238E27FC236}">
                <a16:creationId xmlns:a16="http://schemas.microsoft.com/office/drawing/2014/main" id="{D660675B-C03B-4610-D93E-15FFA1367B4D}"/>
              </a:ext>
            </a:extLst>
          </p:cNvPr>
          <p:cNvSpPr/>
          <p:nvPr/>
        </p:nvSpPr>
        <p:spPr>
          <a:xfrm>
            <a:off x="3232164" y="4647669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왼쪽 중괄호[L] 17">
            <a:extLst>
              <a:ext uri="{FF2B5EF4-FFF2-40B4-BE49-F238E27FC236}">
                <a16:creationId xmlns:a16="http://schemas.microsoft.com/office/drawing/2014/main" id="{9CD44A01-2B88-4C58-5CDF-877E28B23636}"/>
              </a:ext>
            </a:extLst>
          </p:cNvPr>
          <p:cNvSpPr/>
          <p:nvPr/>
        </p:nvSpPr>
        <p:spPr>
          <a:xfrm>
            <a:off x="5189517" y="4647668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중괄호[R] 20">
            <a:extLst>
              <a:ext uri="{FF2B5EF4-FFF2-40B4-BE49-F238E27FC236}">
                <a16:creationId xmlns:a16="http://schemas.microsoft.com/office/drawing/2014/main" id="{DFDAB965-0961-C89A-CD65-4F470303884E}"/>
              </a:ext>
            </a:extLst>
          </p:cNvPr>
          <p:cNvSpPr/>
          <p:nvPr/>
        </p:nvSpPr>
        <p:spPr>
          <a:xfrm>
            <a:off x="6688067" y="4610890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왼쪽 중괄호[L] 21">
            <a:extLst>
              <a:ext uri="{FF2B5EF4-FFF2-40B4-BE49-F238E27FC236}">
                <a16:creationId xmlns:a16="http://schemas.microsoft.com/office/drawing/2014/main" id="{B135C21D-7A8C-C044-ADFE-ECB4A6AFAE90}"/>
              </a:ext>
            </a:extLst>
          </p:cNvPr>
          <p:cNvSpPr/>
          <p:nvPr/>
        </p:nvSpPr>
        <p:spPr>
          <a:xfrm>
            <a:off x="10170829" y="4713634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오른쪽 중괄호[R] 23">
            <a:extLst>
              <a:ext uri="{FF2B5EF4-FFF2-40B4-BE49-F238E27FC236}">
                <a16:creationId xmlns:a16="http://schemas.microsoft.com/office/drawing/2014/main" id="{7B624B24-9D34-9B18-3EA8-FF561C922AF2}"/>
              </a:ext>
            </a:extLst>
          </p:cNvPr>
          <p:cNvSpPr/>
          <p:nvPr/>
        </p:nvSpPr>
        <p:spPr>
          <a:xfrm>
            <a:off x="11538541" y="4706775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302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ACBE40-0766-EDA2-2B6E-059C907FD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13" y="771365"/>
            <a:ext cx="9553415" cy="596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5428F1-1BEB-F1E5-401A-18CF3C18D183}"/>
              </a:ext>
            </a:extLst>
          </p:cNvPr>
          <p:cNvSpPr txBox="1"/>
          <p:nvPr/>
        </p:nvSpPr>
        <p:spPr>
          <a:xfrm>
            <a:off x="118604" y="18659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CSS</a:t>
            </a:r>
            <a:r>
              <a:rPr lang="ko-KR" altLang="en-US" sz="3200" b="1" dirty="0"/>
              <a:t>의 분리</a:t>
            </a:r>
          </a:p>
        </p:txBody>
      </p:sp>
    </p:spTree>
    <p:extLst>
      <p:ext uri="{BB962C8B-B14F-4D97-AF65-F5344CB8AC3E}">
        <p14:creationId xmlns:p14="http://schemas.microsoft.com/office/powerpoint/2010/main" val="4199329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1E3897-F414-EAB0-2998-7483BED5D1CA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JavaScript(JS)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D84F1-23F2-8E55-97E3-4AE0E24E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117" y="1219199"/>
            <a:ext cx="3557076" cy="49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98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08895-37AD-4678-0124-582F667A24EA}"/>
              </a:ext>
            </a:extLst>
          </p:cNvPr>
          <p:cNvSpPr txBox="1"/>
          <p:nvPr/>
        </p:nvSpPr>
        <p:spPr>
          <a:xfrm>
            <a:off x="165099" y="342900"/>
            <a:ext cx="547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  <a:r>
              <a:rPr lang="en-US" altLang="ko-KR" sz="3200" b="1" dirty="0"/>
              <a:t>(HTML, CSS </a:t>
            </a:r>
            <a:r>
              <a:rPr lang="ko-KR" altLang="en-US" sz="3200" b="1" dirty="0"/>
              <a:t>추가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A88BEC-AA3B-E81A-F841-FE2AEB60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2813050"/>
            <a:ext cx="5473700" cy="123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1607F-71C5-4F0C-2827-476A32BCBD37}"/>
              </a:ext>
            </a:extLst>
          </p:cNvPr>
          <p:cNvSpPr txBox="1"/>
          <p:nvPr/>
        </p:nvSpPr>
        <p:spPr>
          <a:xfrm>
            <a:off x="2092272" y="204577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추가 </a:t>
            </a:r>
            <a:r>
              <a:rPr kumimoji="1" lang="en-US" altLang="ko-KR" dirty="0"/>
              <a:t>HTML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ABBC62-3854-7796-D27E-D966D8ABF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274" y="2760743"/>
            <a:ext cx="3251200" cy="1485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ED7E3F-99A2-D0E0-6A09-5B877A3FC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274" y="4570062"/>
            <a:ext cx="309880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B2887-8958-F68C-F939-C7C1ACB35D27}"/>
              </a:ext>
            </a:extLst>
          </p:cNvPr>
          <p:cNvSpPr txBox="1"/>
          <p:nvPr/>
        </p:nvSpPr>
        <p:spPr>
          <a:xfrm>
            <a:off x="8276095" y="215426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추가 </a:t>
            </a:r>
            <a:r>
              <a:rPr kumimoji="1" lang="en-US" altLang="ko-KR" dirty="0"/>
              <a:t>CSS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154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4DF31E8-F3BB-119F-10D1-A073E8FC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26" y="927675"/>
            <a:ext cx="7772400" cy="5346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DD74F-F70B-D259-F689-010A18EE3465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85D5F-B8E7-8A8E-3D00-C7EB382410F4}"/>
              </a:ext>
            </a:extLst>
          </p:cNvPr>
          <p:cNvSpPr txBox="1"/>
          <p:nvPr/>
        </p:nvSpPr>
        <p:spPr>
          <a:xfrm>
            <a:off x="8430828" y="2076773"/>
            <a:ext cx="2997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head </a:t>
            </a:r>
            <a:r>
              <a:rPr kumimoji="1" lang="ko-KR" altLang="en-US" dirty="0"/>
              <a:t>태그 안에 </a:t>
            </a:r>
            <a:endParaRPr kumimoji="1" lang="en-US" altLang="ko-KR" dirty="0"/>
          </a:p>
          <a:p>
            <a:r>
              <a:rPr kumimoji="1" lang="en-US" altLang="ko-KR" dirty="0"/>
              <a:t>script </a:t>
            </a:r>
            <a:r>
              <a:rPr kumimoji="1" lang="ko-KR" altLang="en-US" dirty="0"/>
              <a:t>태그를 작성하고</a:t>
            </a:r>
            <a:endParaRPr kumimoji="1" lang="en-US" altLang="ko-KR" dirty="0"/>
          </a:p>
          <a:p>
            <a:r>
              <a:rPr kumimoji="1" lang="ko-KR" altLang="en-US" dirty="0"/>
              <a:t>해당 부분에 </a:t>
            </a:r>
            <a:r>
              <a:rPr kumimoji="1" lang="en-US" altLang="ko-KR" dirty="0"/>
              <a:t>JS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작성한다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000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ABD09E4-1AA2-46F8-03F1-37754ABEC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700"/>
            <a:ext cx="2927772" cy="2855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991631-CDC5-C4D7-1A3E-EBE9F69E05A0}"/>
              </a:ext>
            </a:extLst>
          </p:cNvPr>
          <p:cNvSpPr txBox="1"/>
          <p:nvPr/>
        </p:nvSpPr>
        <p:spPr>
          <a:xfrm>
            <a:off x="455048" y="502173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⚫️ </a:t>
            </a:r>
            <a:r>
              <a:rPr kumimoji="1" lang="ko-KR" altLang="en-US" dirty="0"/>
              <a:t>기본 상태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05583-5A8C-7F5D-B10E-E820A40CD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72" y="1943100"/>
            <a:ext cx="2887851" cy="2851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95FCC6-DAA5-1364-A31C-993FA87FAA69}"/>
              </a:ext>
            </a:extLst>
          </p:cNvPr>
          <p:cNvSpPr txBox="1"/>
          <p:nvPr/>
        </p:nvSpPr>
        <p:spPr>
          <a:xfrm>
            <a:off x="2927772" y="5021733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⚫️ </a:t>
            </a:r>
            <a:r>
              <a:rPr kumimoji="1" lang="en-US" altLang="ko-KR" dirty="0"/>
              <a:t>Yellow </a:t>
            </a:r>
            <a:r>
              <a:rPr kumimoji="1" lang="ko-KR" altLang="en-US" dirty="0"/>
              <a:t>버튼을 눌렀을 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2FEBC5-C0B6-E987-26A2-525A44E6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623" y="1992392"/>
            <a:ext cx="2887851" cy="2827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6E84FC-2D23-F839-AF58-328CFD962386}"/>
              </a:ext>
            </a:extLst>
          </p:cNvPr>
          <p:cNvSpPr txBox="1"/>
          <p:nvPr/>
        </p:nvSpPr>
        <p:spPr>
          <a:xfrm>
            <a:off x="5967319" y="5021733"/>
            <a:ext cx="288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⚫️ </a:t>
            </a:r>
            <a:r>
              <a:rPr kumimoji="1" lang="en-US" altLang="ko-KR" dirty="0"/>
              <a:t>red </a:t>
            </a:r>
            <a:r>
              <a:rPr kumimoji="1" lang="ko-KR" altLang="en-US" dirty="0"/>
              <a:t>버튼을 눌렀을 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421132-4E62-CAB5-9633-AB26DD449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669" y="1970114"/>
            <a:ext cx="2905563" cy="29177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90CDDD-58A2-B879-0657-4DEDE4D730E8}"/>
              </a:ext>
            </a:extLst>
          </p:cNvPr>
          <p:cNvSpPr txBox="1"/>
          <p:nvPr/>
        </p:nvSpPr>
        <p:spPr>
          <a:xfrm>
            <a:off x="8997942" y="5021733"/>
            <a:ext cx="2808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⚫️ </a:t>
            </a:r>
            <a:r>
              <a:rPr kumimoji="1" lang="en-US" altLang="ko-KR" dirty="0"/>
              <a:t>blue </a:t>
            </a:r>
            <a:r>
              <a:rPr kumimoji="1" lang="ko-KR" altLang="en-US" dirty="0"/>
              <a:t>버튼을 눌렀을 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E6198-0F3D-C94F-D7ED-881CFC851441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45832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882"/>
            <a:ext cx="3454401" cy="43476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HTML5</a:t>
            </a:r>
            <a:endParaRPr lang="ko-KR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66820" y="2685532"/>
            <a:ext cx="4580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웹 브라우저를 통하여 볼 수 있는 웹 문서를 만드는 언어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브라우저에 의해 해석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프론트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엔드의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뼈대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구성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782" y="609599"/>
            <a:ext cx="2650706" cy="60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43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B21910-2C3D-8A61-5EB8-E22EB67D25D0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118862-2C5F-6DE8-374D-5AC6481B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62" y="927675"/>
            <a:ext cx="7772400" cy="577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31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4F12ED-C0DB-D12B-BBCD-90098C59F17F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AFCFB-6A88-CB55-4503-0078BB9E8097}"/>
              </a:ext>
            </a:extLst>
          </p:cNvPr>
          <p:cNvSpPr txBox="1"/>
          <p:nvPr/>
        </p:nvSpPr>
        <p:spPr>
          <a:xfrm>
            <a:off x="305793" y="1107349"/>
            <a:ext cx="10514417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🔴 </a:t>
            </a:r>
            <a:r>
              <a:rPr kumimoji="1" lang="en-US" altLang="ko-KR" sz="2400" b="1" dirty="0" err="1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window.onload</a:t>
            </a:r>
            <a:r>
              <a:rPr kumimoji="1" lang="en-US" altLang="ko-KR" sz="2400" b="1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= function(){ … }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브라우저가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트리를 바탕으로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렌더링을 하는데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렌더링이 다 되기전에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JavaScript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태그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요소노드를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가져올 수 없기때문에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태그 요소들이 전부 렌더링이 된 이후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function()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안에 있는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JavaScript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실행하겠다는 뜻이다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342900" indent="-342900">
              <a:buFont typeface="Wingdings" pitchFamily="2" charset="2"/>
              <a:buChar char="è"/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구문이 없으면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,JS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코드 위치가 제약적이게 된다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이후에 작성하는 등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</a:p>
          <a:p>
            <a:pPr marL="342900" indent="-342900">
              <a:buFont typeface="Wingdings" pitchFamily="2" charset="2"/>
              <a:buChar char="è"/>
            </a:pP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dirty="0"/>
              <a:t>⚫️</a:t>
            </a:r>
            <a:r>
              <a:rPr lang="en-US" altLang="ko-KR" sz="2400" dirty="0"/>
              <a:t> </a:t>
            </a:r>
            <a:r>
              <a:rPr lang="en-US" altLang="ko-KR" sz="2400" b="1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document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-&gt; JS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태그를 조작하기위한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트리의 최상위 객체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941ACB-5ED1-7404-3372-E453373AC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3538784"/>
            <a:ext cx="6372280" cy="32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78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7D5C2-463D-7E55-43B2-3729774E4310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F7D82-5119-F162-2641-A470EFE7D69C}"/>
              </a:ext>
            </a:extLst>
          </p:cNvPr>
          <p:cNvSpPr txBox="1"/>
          <p:nvPr/>
        </p:nvSpPr>
        <p:spPr>
          <a:xfrm>
            <a:off x="469797" y="1603882"/>
            <a:ext cx="1156759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🔴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</a:t>
            </a: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모든 요소와 요소의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텍스트를 각각의 객체로 만들고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이들 객체의 부자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아빠와 아들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관계를 표현할 수 있는 트리 구조로 구성한 것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(DOM tree)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문서에 대한 모델 구성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내의 각 요소에 접근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수정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 API</a:t>
            </a: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접근하고 변경하는 프로퍼티와 메소드 집합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자바스크립트를 통해 동적으로 변경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렌더링에 반영됨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653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7" name="그림 6" descr="텍스트, 라인, 폰트, 스크린샷이(가) 표시된 사진&#10;&#10;자동 생성된 설명">
            <a:extLst>
              <a:ext uri="{FF2B5EF4-FFF2-40B4-BE49-F238E27FC236}">
                <a16:creationId xmlns:a16="http://schemas.microsoft.com/office/drawing/2014/main" id="{5E8FD9F1-B18B-8C6F-CE78-68CB112D7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2" y="1629937"/>
            <a:ext cx="11287875" cy="3933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D0DE6-5DEF-1C25-9BF5-2DBCEF975CD5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DOM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Tree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17757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7AFEEF-1A24-694E-F0FB-CF0E38AC4DF4}"/>
              </a:ext>
            </a:extLst>
          </p:cNvPr>
          <p:cNvSpPr txBox="1"/>
          <p:nvPr/>
        </p:nvSpPr>
        <p:spPr>
          <a:xfrm>
            <a:off x="290684" y="1228397"/>
            <a:ext cx="1150186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트리 노드 종류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/>
              <a:t>🔴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노드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(document node):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트리의 최상위에 존재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 tree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접근하기 위한 시작점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(entry point)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/>
              <a:t>🔴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요소 노드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(element node): HTML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요소 표현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 노드에 접근하려면 먼저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요소노드를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찾아서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접근해야함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노드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(attribute node): HTML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요소의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해당 요소 노드를 찾아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접근하면 참조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수정 가능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텍스트 노드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(text node): 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텍스트 표현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요소 노드의 자식이며 자식 노드를 가질 수 없다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일반적인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통한 웹 페이지 조작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(manipulate)</a:t>
            </a:r>
          </a:p>
          <a:p>
            <a:pPr marL="342900" indent="-342900">
              <a:buAutoNum type="arabicPeriod"/>
            </a:pP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조작하고자하는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요소를 선택 또는 탐색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선택된 요소의 텍스트 또는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조작함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E9D81-C33D-E577-722B-C312A78EC2D4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DOM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Tree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61339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7EFE2-910C-2A49-31EE-72BAB534089B}"/>
              </a:ext>
            </a:extLst>
          </p:cNvPr>
          <p:cNvSpPr txBox="1"/>
          <p:nvPr/>
        </p:nvSpPr>
        <p:spPr>
          <a:xfrm>
            <a:off x="681697" y="1449993"/>
            <a:ext cx="108286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요소 노드 선택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getElementByID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(id)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속성과 매개변수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속성이 일치하는 한 개의 요소 노드 반환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요소노드가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 개 이면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첫 번째 요소만 반환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일치하는 요소가 없으면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null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반환함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querySelector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cssSelector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CSS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선택자를 만족하는 한 개의 요소 노드 반환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요소 노드가 여러 개 이면 첫 번째 요소만 반환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일치하는 요소가 없으면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null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반환함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5FA3E-E2CC-3EB6-2FDE-5AAE1F66762B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DOM</a:t>
            </a:r>
            <a:r>
              <a:rPr lang="ko-KR" altLang="en-US" sz="3200" b="1" dirty="0"/>
              <a:t> 요소 선택</a:t>
            </a:r>
          </a:p>
        </p:txBody>
      </p:sp>
    </p:spTree>
    <p:extLst>
      <p:ext uri="{BB962C8B-B14F-4D97-AF65-F5344CB8AC3E}">
        <p14:creationId xmlns:p14="http://schemas.microsoft.com/office/powerpoint/2010/main" val="3802128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1F2327-2677-41B2-72F1-5C81FD1CC9F6}"/>
              </a:ext>
            </a:extLst>
          </p:cNvPr>
          <p:cNvSpPr txBox="1"/>
          <p:nvPr/>
        </p:nvSpPr>
        <p:spPr>
          <a:xfrm>
            <a:off x="4324026" y="927675"/>
            <a:ext cx="62768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개의 요소 노드 선택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querySelectorAll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cssSelector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지정된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선택자를 사용하여 요소 노드를 모두 선택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NodeList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 반환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non live(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실시간 반영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x)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getElementsByClassName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(class) </a:t>
            </a: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class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값으로 요소 노드를 모두 선택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HTMLCollection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 반환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live(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실시간 반영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o)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getElementsByTagName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tagname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태그명으로 요소 노드를 모두 선택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HTMLCollection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 반환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live(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실시간 반영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o)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NodeList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HTMLCollection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" altLang="ko-KR" sz="2000" b="1" dirty="0">
                <a:solidFill>
                  <a:srgbClr val="E2821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DOM API</a:t>
            </a:r>
            <a:r>
              <a:rPr lang="ko-KR" altLang="en-US" sz="2000" b="1" dirty="0">
                <a:solidFill>
                  <a:srgbClr val="E2821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여러 개의 결과값을 반환하기 위한 컬렉션 </a:t>
            </a:r>
            <a:endParaRPr kumimoji="1" lang="en-US" altLang="ko-KR" sz="2000" b="1" dirty="0">
              <a:solidFill>
                <a:srgbClr val="E2821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solidFill>
                <a:srgbClr val="E2821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ko-KR" altLang="en-US" sz="20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노드 객체의 상태 변경과 상관 없이 안전하게 </a:t>
            </a:r>
            <a:r>
              <a:rPr lang="en" altLang="ko-KR" sz="20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DOM </a:t>
            </a:r>
            <a:r>
              <a:rPr lang="ko-KR" altLang="en-US" sz="20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컬렉션 사용 </a:t>
            </a:r>
            <a:r>
              <a:rPr lang="en-US" altLang="ko-KR" sz="20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=&gt; </a:t>
            </a:r>
            <a:r>
              <a:rPr lang="ko-KR" altLang="en-US" sz="20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배열로 변환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ko-KR" altLang="en-US" sz="1800" dirty="0">
              <a:solidFill>
                <a:srgbClr val="E2821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D635D-CBFF-ACE9-967F-3EB207E222B7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DOM</a:t>
            </a:r>
            <a:r>
              <a:rPr lang="ko-KR" altLang="en-US" sz="3200" b="1" dirty="0"/>
              <a:t> 요소 선택</a:t>
            </a:r>
          </a:p>
        </p:txBody>
      </p:sp>
    </p:spTree>
    <p:extLst>
      <p:ext uri="{BB962C8B-B14F-4D97-AF65-F5344CB8AC3E}">
        <p14:creationId xmlns:p14="http://schemas.microsoft.com/office/powerpoint/2010/main" val="3044116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8C5660-5ADA-0496-2290-BDA59D5B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62" y="927675"/>
            <a:ext cx="7772400" cy="5771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2E096-3468-8E4F-A825-850AD3F8AB28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453171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9CA90-FD03-51AC-4FA2-FC28C053A702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64864-A5F0-59E3-3D61-C8FD401D8423}"/>
              </a:ext>
            </a:extLst>
          </p:cNvPr>
          <p:cNvSpPr txBox="1"/>
          <p:nvPr/>
        </p:nvSpPr>
        <p:spPr>
          <a:xfrm>
            <a:off x="490940" y="1892596"/>
            <a:ext cx="112101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최상위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document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하위 요소 노드를 탐색해서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변수에 대입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요소의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어트리뷰트의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backgroundColor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yellow, red, blue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변경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이벤트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리스너를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등록해서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click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이라는 이벤트가 발생시 처리해야할 코드들을 작성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46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FA4907-FAB7-8C66-5F10-48A158516DDF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분리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E3B29-115C-A88E-C6C9-1BF2C5D71184}"/>
              </a:ext>
            </a:extLst>
          </p:cNvPr>
          <p:cNvSpPr txBox="1"/>
          <p:nvPr/>
        </p:nvSpPr>
        <p:spPr>
          <a:xfrm>
            <a:off x="256079" y="1892809"/>
            <a:ext cx="11679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만든것처럼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탐색기에서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우클릭을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하여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새 파일 클릭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파일 이름은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main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하고 확장자 명은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만들기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Index.html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&lt;head&gt;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부분에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&lt;script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src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=“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main.js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”&gt;&lt;/script&gt;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FE9DE5-31DE-128F-CF86-71CE8BA2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9" y="4713634"/>
            <a:ext cx="1174464" cy="1478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C21F1-D03B-5887-E9B2-48EC2743B55B}"/>
              </a:ext>
            </a:extLst>
          </p:cNvPr>
          <p:cNvSpPr txBox="1"/>
          <p:nvPr/>
        </p:nvSpPr>
        <p:spPr>
          <a:xfrm>
            <a:off x="371959" y="4242939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결합되어있는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과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왼쪽 중괄호[L] 7">
            <a:extLst>
              <a:ext uri="{FF2B5EF4-FFF2-40B4-BE49-F238E27FC236}">
                <a16:creationId xmlns:a16="http://schemas.microsoft.com/office/drawing/2014/main" id="{453D26F9-98B5-1A70-DEF2-F9DD3A4A8677}"/>
              </a:ext>
            </a:extLst>
          </p:cNvPr>
          <p:cNvSpPr/>
          <p:nvPr/>
        </p:nvSpPr>
        <p:spPr>
          <a:xfrm>
            <a:off x="165099" y="4713634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오른쪽 중괄호[R] 8">
            <a:extLst>
              <a:ext uri="{FF2B5EF4-FFF2-40B4-BE49-F238E27FC236}">
                <a16:creationId xmlns:a16="http://schemas.microsoft.com/office/drawing/2014/main" id="{44459285-3B67-9645-1F5C-02538DCBB6F6}"/>
              </a:ext>
            </a:extLst>
          </p:cNvPr>
          <p:cNvSpPr/>
          <p:nvPr/>
        </p:nvSpPr>
        <p:spPr>
          <a:xfrm>
            <a:off x="3232164" y="4647669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A58E10-F0CC-5ABA-B529-7D21B5AC4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797" y="4647669"/>
            <a:ext cx="1226269" cy="16893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A55D3C-F5C3-6E63-FDFB-221E7264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62" y="4647669"/>
            <a:ext cx="1174464" cy="14781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669F4A-CB13-6EE1-F2EB-D4E3D93D1028}"/>
              </a:ext>
            </a:extLst>
          </p:cNvPr>
          <p:cNvSpPr txBox="1"/>
          <p:nvPr/>
        </p:nvSpPr>
        <p:spPr>
          <a:xfrm>
            <a:off x="7103091" y="5268043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분리시킨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과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파일</a:t>
            </a:r>
          </a:p>
        </p:txBody>
      </p:sp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CFB889B2-C35E-D7B4-22E5-85DB87C8A1BD}"/>
              </a:ext>
            </a:extLst>
          </p:cNvPr>
          <p:cNvSpPr/>
          <p:nvPr/>
        </p:nvSpPr>
        <p:spPr>
          <a:xfrm>
            <a:off x="5189517" y="4647668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1E716CF3-00CE-3F06-DACE-BE99DC22DF6E}"/>
              </a:ext>
            </a:extLst>
          </p:cNvPr>
          <p:cNvSpPr/>
          <p:nvPr/>
        </p:nvSpPr>
        <p:spPr>
          <a:xfrm>
            <a:off x="6688067" y="4610890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69043BBC-F0A6-7AD2-EFE2-E6B8BDC21AC6}"/>
              </a:ext>
            </a:extLst>
          </p:cNvPr>
          <p:cNvSpPr/>
          <p:nvPr/>
        </p:nvSpPr>
        <p:spPr>
          <a:xfrm>
            <a:off x="10170829" y="4713634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중괄호[R] 16">
            <a:extLst>
              <a:ext uri="{FF2B5EF4-FFF2-40B4-BE49-F238E27FC236}">
                <a16:creationId xmlns:a16="http://schemas.microsoft.com/office/drawing/2014/main" id="{118E78D3-E312-F4F1-25FA-E8F7EA6947E1}"/>
              </a:ext>
            </a:extLst>
          </p:cNvPr>
          <p:cNvSpPr/>
          <p:nvPr/>
        </p:nvSpPr>
        <p:spPr>
          <a:xfrm>
            <a:off x="11538541" y="4706775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8C1CA8-6EB5-80D2-2E2C-9766C65A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889" y="4816911"/>
            <a:ext cx="960962" cy="132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1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62" y="1104900"/>
            <a:ext cx="3181115" cy="4188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endParaRPr lang="ko-KR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61361" y="609599"/>
            <a:ext cx="5905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마크업 언어로 작성된 문서의 스타일을 정의하는 표준화된 언어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화면에 출력하기 위한 모양과 형식에 관한 스타일 규칙 모임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컬러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폰트 등 디자인 요소 구성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정적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921" y="2936980"/>
            <a:ext cx="7165465" cy="38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60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7775F08-A1D1-0A5D-B81D-616624491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60" y="927675"/>
            <a:ext cx="7925686" cy="58542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621C7F-6E3F-6B36-381B-BDE6D459B55A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분리</a:t>
            </a:r>
          </a:p>
        </p:txBody>
      </p:sp>
    </p:spTree>
    <p:extLst>
      <p:ext uri="{BB962C8B-B14F-4D97-AF65-F5344CB8AC3E}">
        <p14:creationId xmlns:p14="http://schemas.microsoft.com/office/powerpoint/2010/main" val="1201187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FA44C-0906-1F38-EFA6-036A55A7B2C3}"/>
              </a:ext>
            </a:extLst>
          </p:cNvPr>
          <p:cNvSpPr txBox="1"/>
          <p:nvPr/>
        </p:nvSpPr>
        <p:spPr>
          <a:xfrm>
            <a:off x="2821640" y="2767280"/>
            <a:ext cx="6548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수고했어용</a:t>
            </a:r>
            <a:r>
              <a:rPr kumimoji="1" lang="en-US" altLang="ko-KR" sz="8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😀</a:t>
            </a:r>
            <a:endParaRPr kumimoji="1" lang="ko-KR" altLang="en-US" sz="8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60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1219199"/>
            <a:ext cx="2961162" cy="407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Java Script</a:t>
            </a:r>
            <a:endParaRPr lang="ko-KR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98800" y="256098"/>
            <a:ext cx="590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페이지에서 사용자 반응 등을 처리하는 스크립트를 작성하는 언어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정적인 웹 페이지를 동적으로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동작시킴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DaeHyun's PortFolio - Chrome 2023-12-19 22-14-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9300" y="1456427"/>
            <a:ext cx="7023100" cy="51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4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동작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60400" y="2959100"/>
            <a:ext cx="2273300" cy="14351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웹 브라우저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985000" y="1219199"/>
            <a:ext cx="2273300" cy="14351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DNS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985000" y="4394200"/>
            <a:ext cx="2273300" cy="14351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098800" y="1870074"/>
            <a:ext cx="3733800" cy="135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098800" y="2184400"/>
            <a:ext cx="373380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187700" y="4267200"/>
            <a:ext cx="3644900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302000" y="4089400"/>
            <a:ext cx="3530600" cy="93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52800" y="187007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URL </a:t>
            </a:r>
            <a:r>
              <a:rPr lang="ko-KR" altLang="en-US" dirty="0"/>
              <a:t>입력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68900" y="2654299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IP </a:t>
            </a:r>
            <a:r>
              <a:rPr lang="ko-KR" altLang="en-US" dirty="0"/>
              <a:t>주소로 변환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30700" y="38978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HTML </a:t>
            </a:r>
            <a:r>
              <a:rPr lang="ko-KR" altLang="en-US" dirty="0"/>
              <a:t>페이지 요청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21650" y="5880100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요청 내용 분석 </a:t>
            </a:r>
            <a:r>
              <a:rPr lang="en-US" altLang="ko-KR" dirty="0"/>
              <a:t>/ index.html </a:t>
            </a:r>
            <a:r>
              <a:rPr lang="ko-KR" altLang="en-US" dirty="0"/>
              <a:t>파일 읽기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67100" y="5130284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HTML </a:t>
            </a:r>
            <a:r>
              <a:rPr lang="ko-KR" altLang="en-US" dirty="0"/>
              <a:t>파일 전송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1000" y="4559300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HTML </a:t>
            </a:r>
            <a:r>
              <a:rPr lang="ko-KR" altLang="en-US" dirty="0"/>
              <a:t>태그 분석 </a:t>
            </a:r>
            <a:r>
              <a:rPr lang="en-US" altLang="ko-KR" dirty="0"/>
              <a:t>/ </a:t>
            </a:r>
            <a:r>
              <a:rPr lang="ko-KR" altLang="en-US" dirty="0"/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746680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2118</Words>
  <Application>Microsoft Macintosh PowerPoint</Application>
  <PresentationFormat>와이드스크린</PresentationFormat>
  <Paragraphs>341</Paragraphs>
  <Slides>71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7" baseType="lpstr">
      <vt:lpstr>NanumGothic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Kimmeohyun</dc:creator>
  <cp:lastModifiedBy>김대현</cp:lastModifiedBy>
  <cp:revision>582</cp:revision>
  <dcterms:created xsi:type="dcterms:W3CDTF">2023-12-19T11:49:32Z</dcterms:created>
  <dcterms:modified xsi:type="dcterms:W3CDTF">2024-01-03T07:58:52Z</dcterms:modified>
</cp:coreProperties>
</file>